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84" r:id="rId8"/>
    <p:sldId id="262" r:id="rId9"/>
    <p:sldId id="265" r:id="rId10"/>
    <p:sldId id="299" r:id="rId11"/>
    <p:sldId id="290" r:id="rId12"/>
    <p:sldId id="298" r:id="rId13"/>
    <p:sldId id="288" r:id="rId14"/>
    <p:sldId id="300" r:id="rId15"/>
    <p:sldId id="269" r:id="rId16"/>
    <p:sldId id="296" r:id="rId17"/>
    <p:sldId id="297" r:id="rId18"/>
    <p:sldId id="273" r:id="rId19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d3V1k1TRwFb69QXkC0NX5gD3Y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ED1DF8-CC6C-431C-A0A6-4B482BEDEE06}">
  <a:tblStyle styleId="{E0ED1DF8-CC6C-431C-A0A6-4B482BEDEE06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4"/>
          </a:solidFill>
        </a:fill>
      </a:tcStyle>
    </a:wholeTbl>
    <a:band1H>
      <a:tcTxStyle/>
      <a:tcStyle>
        <a:tcBdr/>
        <a:fill>
          <a:solidFill>
            <a:srgbClr val="CCDF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F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50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16714</c:v>
                </c:pt>
                <c:pt idx="2">
                  <c:v>19183</c:v>
                </c:pt>
                <c:pt idx="3">
                  <c:v>4126</c:v>
                </c:pt>
                <c:pt idx="4">
                  <c:v>8161</c:v>
                </c:pt>
                <c:pt idx="5">
                  <c:v>17593</c:v>
                </c:pt>
                <c:pt idx="6">
                  <c:v>19621</c:v>
                </c:pt>
                <c:pt idx="7">
                  <c:v>17888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3-4E7D-AB1D-55F71C3AC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10231</c:v>
                </c:pt>
                <c:pt idx="2">
                  <c:v>6959</c:v>
                </c:pt>
                <c:pt idx="3">
                  <c:v>3469</c:v>
                </c:pt>
                <c:pt idx="4">
                  <c:v>6161</c:v>
                </c:pt>
                <c:pt idx="5">
                  <c:v>12701</c:v>
                </c:pt>
                <c:pt idx="6">
                  <c:v>16587</c:v>
                </c:pt>
                <c:pt idx="7">
                  <c:v>12091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F73-8921-B8DBA0583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Trend'!$A$2:$A$9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'Book Sale Trend'!$B$2:$B$9</c:f>
              <c:numCache>
                <c:formatCode>"$"#,##0_);[Red]\("$"#,##0\)</c:formatCode>
                <c:ptCount val="8"/>
                <c:pt idx="1">
                  <c:v>26946</c:v>
                </c:pt>
                <c:pt idx="2">
                  <c:v>26140</c:v>
                </c:pt>
                <c:pt idx="3">
                  <c:v>7595</c:v>
                </c:pt>
                <c:pt idx="4">
                  <c:v>14322</c:v>
                </c:pt>
                <c:pt idx="5">
                  <c:v>30294</c:v>
                </c:pt>
                <c:pt idx="6">
                  <c:v>36208</c:v>
                </c:pt>
                <c:pt idx="7">
                  <c:v>29979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C-4351-8AE3-68802C2E2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Profit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'Book Sale Trend'!$B$1</c:f>
              <c:strCache>
                <c:ptCount val="1"/>
                <c:pt idx="0">
                  <c:v> Sales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'Book Sale Trend'!$A$2:$A$8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'Book Sale Trend'!$B$2:$B$8</c:f>
              <c:numCache>
                <c:formatCode>"$"#,##0_);[Red]\("$"#,##0\)</c:formatCode>
                <c:ptCount val="7"/>
                <c:pt idx="0">
                  <c:v>4107</c:v>
                </c:pt>
                <c:pt idx="1">
                  <c:v>4238</c:v>
                </c:pt>
                <c:pt idx="2">
                  <c:v>4238</c:v>
                </c:pt>
                <c:pt idx="3">
                  <c:v>3614</c:v>
                </c:pt>
                <c:pt idx="4">
                  <c:v>4525</c:v>
                </c:pt>
                <c:pt idx="5">
                  <c:v>6035</c:v>
                </c:pt>
                <c:pt idx="6">
                  <c:v>6420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B-4FDC-94ED-FE3B4B086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43072"/>
        <c:axId val="750556384"/>
      </c:barChart>
      <c:catAx>
        <c:axId val="75054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56384"/>
        <c:crosses val="autoZero"/>
        <c:auto val="1"/>
        <c:lblAlgn val="ctr"/>
        <c:lblOffset val="100"/>
        <c:noMultiLvlLbl val="0"/>
      </c:catAx>
      <c:valAx>
        <c:axId val="75055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5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833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f518018a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f518018a9_0_1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5" name="Google Shape;215;gcf518018a9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3" name="Google Shape;243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3941600" y="1752600"/>
            <a:ext cx="45165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en-US" sz="3200"/>
              <a:t>Friends Overview</a:t>
            </a:r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R="63500" algn="r">
              <a:spcBef>
                <a:spcPts val="0"/>
              </a:spcBef>
              <a:buSzPts val="1836"/>
            </a:pPr>
            <a:r>
              <a:rPr lang="en-US" err="1">
                <a:cs typeface="Tunga"/>
              </a:rPr>
              <a:t>april</a:t>
            </a:r>
            <a:r>
              <a:rPr lang="en-US">
                <a:cs typeface="Tunga"/>
              </a:rPr>
              <a:t> 8, 2025</a:t>
            </a:r>
            <a:endParaRPr lang="en-US"/>
          </a:p>
          <a:p>
            <a:pPr marR="63500" algn="r">
              <a:spcBef>
                <a:spcPts val="0"/>
              </a:spcBef>
              <a:buSzPts val="1836"/>
            </a:pPr>
            <a:r>
              <a:rPr lang="en-US" dirty="0">
                <a:cs typeface="Tunga"/>
              </a:rPr>
              <a:t>friends annual meeting</a:t>
            </a:r>
            <a:endParaRPr dirty="0"/>
          </a:p>
        </p:txBody>
      </p:sp>
      <p:pic>
        <p:nvPicPr>
          <p:cNvPr id="127" name="Google Shape;12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156" y="545869"/>
            <a:ext cx="3027008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Holiday BASKET auction 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99771" y="1100138"/>
            <a:ext cx="6166683" cy="3579812"/>
          </a:xfrm>
        </p:spPr>
      </p:pic>
      <p:sp>
        <p:nvSpPr>
          <p:cNvPr id="6" name="Rectangular Callout 5"/>
          <p:cNvSpPr/>
          <p:nvPr/>
        </p:nvSpPr>
        <p:spPr>
          <a:xfrm>
            <a:off x="922713" y="4865688"/>
            <a:ext cx="3682538" cy="1463040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Since 2014, the Friends have raised over $</a:t>
            </a:r>
            <a:r>
              <a:rPr lang="en-US" sz="2400" b="1" dirty="0">
                <a:solidFill>
                  <a:schemeClr val="tx1"/>
                </a:solidFill>
              </a:rPr>
              <a:t>54,000</a:t>
            </a:r>
            <a:r>
              <a:rPr lang="en-US" sz="2400" b="1" dirty="0">
                <a:solidFill>
                  <a:schemeClr val="accent3"/>
                </a:solidFill>
              </a:rPr>
              <a:t> selling baskets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605251" y="5332164"/>
            <a:ext cx="2618509" cy="1218265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accent3"/>
                </a:solidFill>
              </a:rPr>
              <a:t>2024 – </a:t>
            </a:r>
            <a:r>
              <a:rPr lang="en-US" sz="1600" dirty="0">
                <a:solidFill>
                  <a:srgbClr val="FF0000"/>
                </a:solidFill>
              </a:rPr>
              <a:t>54 baskets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Net proceeds $6,420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89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4E07C3-8126-B1B3-D125-52E4E9FE4FAF}"/>
              </a:ext>
            </a:extLst>
          </p:cNvPr>
          <p:cNvSpPr txBox="1"/>
          <p:nvPr/>
        </p:nvSpPr>
        <p:spPr>
          <a:xfrm>
            <a:off x="903514" y="130629"/>
            <a:ext cx="795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HOLIDAY AUCTION BY YEAR | 2018-2024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FC581B-701C-4E81-4093-7CF36700C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920576"/>
              </p:ext>
            </p:extLst>
          </p:nvPr>
        </p:nvGraphicFramePr>
        <p:xfrm>
          <a:off x="640740" y="1092925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077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f518018a9_0_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Financial NOTES</a:t>
            </a:r>
            <a:endParaRPr/>
          </a:p>
        </p:txBody>
      </p:sp>
      <p:sp>
        <p:nvSpPr>
          <p:cNvPr id="217" name="Google Shape;217;gcf518018a9_0_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0607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As of July 2021, Square cash register processes credit cards at book sales and provides detailed reporting of items sold</a:t>
            </a:r>
            <a:endParaRPr lang="en-US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As of Sep 2021, Square is used for online membership purchases &amp; donations (previously PayPal)</a:t>
            </a:r>
            <a:endParaRPr sz="2000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Partnerships:</a:t>
            </a:r>
            <a:endParaRPr sz="2000" dirty="0"/>
          </a:p>
          <a:p>
            <a:pPr marL="914400" lvl="1" indent="-342900" algn="l" rtl="0">
              <a:spcAft>
                <a:spcPts val="30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2000" dirty="0"/>
              <a:t>Kroger Rewards –$5,734 received since 2017</a:t>
            </a:r>
            <a:endParaRPr sz="2000" dirty="0"/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Board approved cash reserve is $40,000</a:t>
            </a:r>
          </a:p>
          <a:p>
            <a:pPr marL="457200" lvl="0" indent="-306070" algn="l" rtl="0">
              <a:spcBef>
                <a:spcPts val="300"/>
              </a:spcBef>
              <a:spcAft>
                <a:spcPts val="300"/>
              </a:spcAft>
              <a:buSzPts val="1224"/>
              <a:buChar char="❏"/>
            </a:pPr>
            <a:r>
              <a:rPr lang="en-US" sz="2000" dirty="0"/>
              <a:t>MI 6% sales tax paid on all books sold</a:t>
            </a:r>
            <a:endParaRPr sz="2000" dirty="0"/>
          </a:p>
        </p:txBody>
      </p:sp>
      <p:pic>
        <p:nvPicPr>
          <p:cNvPr id="4" name="Google Shape;2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3382" y="4801292"/>
            <a:ext cx="1507374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1ABC-D3D0-0AB5-65CC-E1B5A2A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4B70-E39C-1CC9-5BD7-AEC55CD6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949488"/>
            <a:ext cx="7738204" cy="44111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Membership sales are 1% of our yearly income</a:t>
            </a:r>
          </a:p>
          <a:p>
            <a:r>
              <a:rPr lang="en-US" sz="2000" dirty="0"/>
              <a:t>Family, individual, and senior memberships available  ($20, $10, $5)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139 current memberships</a:t>
            </a:r>
          </a:p>
          <a:p>
            <a:r>
              <a:rPr lang="en-US" sz="2000" dirty="0"/>
              <a:t>48  life memberships</a:t>
            </a:r>
          </a:p>
          <a:p>
            <a:endParaRPr lang="en-US" sz="2000" dirty="0"/>
          </a:p>
          <a:p>
            <a:pPr>
              <a:buChar char="•"/>
            </a:pPr>
            <a:r>
              <a:rPr lang="en-US" sz="2000" dirty="0"/>
              <a:t>Renewal notices are being sent to members asking for support in the FY24-25 year.  Renewals can be done online, by mail, at book sales, or at the library service desk.</a:t>
            </a:r>
          </a:p>
          <a:p>
            <a:pPr>
              <a:buChar char="•"/>
            </a:pPr>
            <a:r>
              <a:rPr lang="en-US" sz="2000" dirty="0"/>
              <a:t>Members gain early access to book sales held in January, May &amp; September</a:t>
            </a:r>
          </a:p>
          <a:p>
            <a:pPr>
              <a:buChar char="•"/>
            </a:pPr>
            <a:r>
              <a:rPr lang="en-US" sz="2000" dirty="0"/>
              <a:t>Special membership event is currently being planned to learn about Makerspace equipment and More Than Tools collection</a:t>
            </a:r>
          </a:p>
        </p:txBody>
      </p:sp>
    </p:spTree>
    <p:extLst>
      <p:ext uri="{BB962C8B-B14F-4D97-AF65-F5344CB8AC3E}">
        <p14:creationId xmlns:p14="http://schemas.microsoft.com/office/powerpoint/2010/main" val="157072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1ABC-D3D0-0AB5-65CC-E1B5A2A1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FY23-24 Highlights + FY24-25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4B70-E39C-1CC9-5BD7-AEC55CD6B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100628"/>
            <a:ext cx="7832667" cy="54764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FY23-24 Highlights</a:t>
            </a:r>
          </a:p>
          <a:p>
            <a:pPr>
              <a:buAutoNum type="arabicPeriod"/>
            </a:pPr>
            <a:r>
              <a:rPr lang="en-US" dirty="0"/>
              <a:t>Grants to OTPL for $25,000 – programming &amp; more than books collection</a:t>
            </a:r>
          </a:p>
          <a:p>
            <a:pPr>
              <a:buAutoNum type="arabicPeriod"/>
            </a:pPr>
            <a:r>
              <a:rPr lang="en-US" dirty="0"/>
              <a:t>Donation of $17,840 for half of the cost of new monument sign on Joslyn Road</a:t>
            </a:r>
          </a:p>
          <a:p>
            <a:pPr>
              <a:buAutoNum type="arabicPeriod"/>
            </a:pPr>
            <a:r>
              <a:rPr lang="en-US" dirty="0"/>
              <a:t>Welcomed new board members Monica and Amanda</a:t>
            </a:r>
          </a:p>
          <a:p>
            <a:pPr>
              <a:buAutoNum type="arabicPeriod"/>
            </a:pPr>
            <a:r>
              <a:rPr lang="en-US" dirty="0"/>
              <a:t>Book sale profits affected by the fire at OTPL</a:t>
            </a:r>
            <a:endParaRPr lang="en-US" b="0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dirty="0"/>
              <a:t>Partnership with Thrift Books </a:t>
            </a:r>
            <a:r>
              <a:rPr lang="en-US"/>
              <a:t>and Better </a:t>
            </a:r>
            <a:r>
              <a:rPr lang="en-US" dirty="0"/>
              <a:t>World Books to sell and donate unsold books</a:t>
            </a:r>
          </a:p>
          <a:p>
            <a:pPr>
              <a:buAutoNum type="arabicPeriod"/>
            </a:pPr>
            <a:r>
              <a:rPr lang="en-US" dirty="0"/>
              <a:t>Extended used book sale hours to teachers only</a:t>
            </a:r>
          </a:p>
          <a:p>
            <a:pPr>
              <a:buAutoNum type="arabicPeriod"/>
            </a:pPr>
            <a:r>
              <a:rPr lang="en-US" dirty="0"/>
              <a:t>New Friends webpage – friendsorionlibrary.org</a:t>
            </a:r>
          </a:p>
          <a:p>
            <a:pPr>
              <a:buAutoNum type="arabicPeriod"/>
            </a:pPr>
            <a:r>
              <a:rPr lang="en-US" dirty="0"/>
              <a:t>Friends merchandise – available for purchase on our website</a:t>
            </a:r>
          </a:p>
          <a:p>
            <a:r>
              <a:rPr lang="en-US" dirty="0"/>
              <a:t>FY24-25 Goals</a:t>
            </a:r>
          </a:p>
          <a:p>
            <a:pPr>
              <a:buAutoNum type="arabicPeriod"/>
            </a:pPr>
            <a:r>
              <a:rPr lang="en-US" dirty="0"/>
              <a:t>Increase volunteer participation in book sales and board work</a:t>
            </a:r>
          </a:p>
          <a:p>
            <a:pPr>
              <a:buAutoNum type="arabicPeriod"/>
            </a:pPr>
            <a:r>
              <a:rPr lang="en-US" dirty="0"/>
              <a:t>New fundraising ideas </a:t>
            </a:r>
          </a:p>
          <a:p>
            <a:pPr>
              <a:buAutoNum type="arabicPeriod"/>
            </a:pPr>
            <a:r>
              <a:rPr lang="en-US" dirty="0"/>
              <a:t>Extend used book sale hours to teachers only for the September 2025 sale</a:t>
            </a:r>
          </a:p>
          <a:p>
            <a:pPr>
              <a:buAutoNum type="arabicPeriod"/>
            </a:pPr>
            <a:r>
              <a:rPr lang="en-US" dirty="0"/>
              <a:t>Additional special purpose funds to OTPL</a:t>
            </a:r>
          </a:p>
          <a:p>
            <a:pPr>
              <a:buAutoNum type="arabicPeriod"/>
            </a:pPr>
            <a:r>
              <a:rPr lang="en-US" dirty="0"/>
              <a:t>Host membership  and donor events</a:t>
            </a:r>
          </a:p>
          <a:p>
            <a:pPr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457200" y="274665"/>
            <a:ext cx="8229600" cy="25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1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       Agenda</a:t>
            </a:r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3570" indent="-514350">
              <a:spcBef>
                <a:spcPts val="0"/>
              </a:spcBef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Welcome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lvl="0" indent="-514350" algn="l">
              <a:spcBef>
                <a:spcPts val="0"/>
              </a:spcBef>
              <a:spcAft>
                <a:spcPts val="0"/>
              </a:spcAft>
              <a:buSzPct val="68000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Friends Update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indent="-514350">
              <a:spcBef>
                <a:spcPts val="0"/>
              </a:spcBef>
              <a:buSzPct val="68000"/>
              <a:buAutoNum type="arabicPeriod"/>
            </a:pPr>
            <a:r>
              <a:rPr lang="en-US" sz="2800">
                <a:latin typeface="Calibri"/>
                <a:cs typeface="Calibri"/>
                <a:sym typeface="Calibri"/>
              </a:rPr>
              <a:t>Financial Update</a:t>
            </a:r>
            <a:endParaRPr lang="en-US"/>
          </a:p>
          <a:p>
            <a:pPr marL="623570" lvl="0" indent="-514350" algn="l" rtl="0">
              <a:spcBef>
                <a:spcPts val="0"/>
              </a:spcBef>
              <a:spcAft>
                <a:spcPts val="0"/>
              </a:spcAft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Book Sale Financial Update</a:t>
            </a:r>
            <a:endParaRPr sz="2800">
              <a:latin typeface="Calibri"/>
              <a:ea typeface="Calibri"/>
              <a:cs typeface="Calibri"/>
            </a:endParaRPr>
          </a:p>
          <a:p>
            <a:pPr marL="62357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Holiday Basket Auction</a:t>
            </a:r>
            <a:endParaRPr lang="en-US" sz="2800">
              <a:latin typeface="Calibri"/>
              <a:ea typeface="Calibri"/>
              <a:cs typeface="Calibri"/>
            </a:endParaRPr>
          </a:p>
          <a:p>
            <a:pPr marL="623570" indent="-514350">
              <a:spcBef>
                <a:spcPts val="400"/>
              </a:spcBef>
              <a:buClr>
                <a:schemeClr val="dk1"/>
              </a:buClr>
              <a:buSzPct val="68000"/>
              <a:buFont typeface="+mj-lt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Membership</a:t>
            </a:r>
            <a:endParaRPr lang="en-US">
              <a:latin typeface="Calibri"/>
              <a:ea typeface="Calibri"/>
              <a:cs typeface="Calibri"/>
              <a:sym typeface="Calibri"/>
            </a:endParaRPr>
          </a:p>
          <a:p>
            <a:pPr marL="623570" lvl="0" indent="-5143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Q&amp;A</a:t>
            </a:r>
            <a:endParaRPr>
              <a:latin typeface="Calibri"/>
              <a:ea typeface="Calibri"/>
              <a:cs typeface="Calibri"/>
            </a:endParaRPr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>
              <a:latin typeface="Calibri"/>
              <a:ea typeface="Calibri"/>
              <a:cs typeface="Calibri"/>
            </a:endParaRPr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566928" indent="-457200">
              <a:spcBef>
                <a:spcPts val="0"/>
              </a:spcBef>
              <a:buSzPts val="1836"/>
              <a:buFont typeface="Wingdings" panose="05000000000000000000" pitchFamily="2" charset="2"/>
              <a:buChar char="§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Meetings – monthly, 2</a:t>
            </a:r>
            <a:r>
              <a:rPr lang="en-US" sz="3200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Tuesday of the month except July and December</a:t>
            </a:r>
          </a:p>
          <a:p>
            <a:pPr marL="566928" lvl="0" indent="-457200" algn="l" rtl="0">
              <a:spcBef>
                <a:spcPts val="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Location – Staff conference room or meeting room</a:t>
            </a:r>
          </a:p>
          <a:p>
            <a:pPr marL="566928" lvl="0" indent="-457200" algn="l" rtl="0">
              <a:spcBef>
                <a:spcPts val="0"/>
              </a:spcBef>
              <a:spcAft>
                <a:spcPts val="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6:30 – 8:30 pm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Public welcome</a:t>
            </a:r>
          </a:p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lang="en-US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61578" y="1097280"/>
            <a:ext cx="4369924" cy="2413715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President – Don Walker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Vice President – Michelle Jerome</a:t>
            </a:r>
            <a:endParaRPr lang="en-US" dirty="0"/>
          </a:p>
          <a:p>
            <a:pPr marL="39497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Secretary – Colleen Vieira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Treasurer – Julie Melchert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Fundraising Chair – Barb Shea Pote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Book Sale Chair – Janet Lane</a:t>
            </a:r>
            <a:endParaRPr lang="en-US" dirty="0"/>
          </a:p>
          <a:p>
            <a:pPr marL="394970" lvl="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Membership Chair – Amanda Kalinsky</a:t>
            </a:r>
            <a:endParaRPr lang="en-US" dirty="0"/>
          </a:p>
          <a:p>
            <a:pPr marL="394970" indent="-285750">
              <a:spcBef>
                <a:spcPts val="300"/>
              </a:spcBef>
              <a:spcAft>
                <a:spcPts val="300"/>
              </a:spcAft>
              <a:buSzPts val="1836"/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Publicity Chair – Monica Doneth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Friends Board &amp; Meetings</a:t>
            </a:r>
            <a:endParaRPr/>
          </a:p>
        </p:txBody>
      </p:sp>
      <p:sp>
        <p:nvSpPr>
          <p:cNvPr id="5" name="Rectangular Callout 1">
            <a:extLst>
              <a:ext uri="{FF2B5EF4-FFF2-40B4-BE49-F238E27FC236}">
                <a16:creationId xmlns:a16="http://schemas.microsoft.com/office/drawing/2014/main" id="{54A87E95-185B-46FA-672D-9B80FE34C319}"/>
              </a:ext>
            </a:extLst>
          </p:cNvPr>
          <p:cNvSpPr/>
          <p:nvPr/>
        </p:nvSpPr>
        <p:spPr>
          <a:xfrm>
            <a:off x="822960" y="4812919"/>
            <a:ext cx="5518138" cy="1225222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800" dirty="0">
                <a:solidFill>
                  <a:schemeClr val="tx1"/>
                </a:solidFill>
              </a:rPr>
              <a:t>Did you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Board members serve 2-year terms and are elected in odd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 next election after tonight is April 2027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 OF ACTIVITIES		FY 2024-25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097280"/>
            <a:ext cx="3341717" cy="548640"/>
          </a:xfrm>
        </p:spPr>
        <p:txBody>
          <a:bodyPr/>
          <a:lstStyle/>
          <a:p>
            <a:r>
              <a:rPr lang="en-US"/>
              <a:t>OUTREACH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49" y="1701847"/>
            <a:ext cx="3403716" cy="33107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Facebook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Summer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Battle of the 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Orion Living magazine 4x/</a:t>
            </a:r>
            <a:r>
              <a:rPr lang="en-US" sz="1800" dirty="0" err="1"/>
              <a:t>yr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Natl Library Week (Apr) &amp; Natl Friends of Library Week (Oct)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Annual Meeting (Apr)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443" y="1097280"/>
            <a:ext cx="3948545" cy="548640"/>
          </a:xfrm>
        </p:spPr>
        <p:txBody>
          <a:bodyPr/>
          <a:lstStyle/>
          <a:p>
            <a:r>
              <a:rPr lang="en-US"/>
              <a:t>FUNDRAISING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443" y="1701848"/>
            <a:ext cx="3948545" cy="3108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Book Store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Fall Book Sale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Holiday Auction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Winter Book Sale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Spring Book Sale (May 14-19)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Tote bags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Kroger Rewards</a:t>
            </a:r>
          </a:p>
          <a:p>
            <a:endParaRPr lang="en-US" dirty="0"/>
          </a:p>
        </p:txBody>
      </p:sp>
      <p:sp>
        <p:nvSpPr>
          <p:cNvPr id="7" name="AutoShape 2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May be an image of 2 people, outdoors and text that says 'SEATILE TWES FRIENDS OF THE ORION TOWNSHIP JORNE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07" y="5221407"/>
            <a:ext cx="2123954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77" y="5221407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93" y="5221407"/>
            <a:ext cx="2362757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43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>
                <a:ea typeface="Calibri"/>
                <a:cs typeface="Calibri"/>
                <a:sym typeface="Calibri"/>
              </a:rPr>
              <a:t>We Support Library Programming</a:t>
            </a:r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465513" y="990876"/>
            <a:ext cx="8229600" cy="464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9220" lvl="0" indent="0" algn="l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en-US" sz="1900" dirty="0">
                <a:ea typeface="Calibri"/>
                <a:cs typeface="Calibri"/>
                <a:sym typeface="Calibri"/>
              </a:rPr>
              <a:t>The Friends have donated over $350,000 for programming since 2011</a:t>
            </a:r>
            <a:endParaRPr sz="1900" b="0" dirty="0">
              <a:cs typeface="Calibri" panose="020F0502020204030204" pitchFamily="34" charset="0"/>
            </a:endParaRP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b="0" dirty="0">
                <a:ea typeface="Calibri"/>
                <a:cs typeface="Calibri" panose="020F0502020204030204" pitchFamily="34" charset="0"/>
                <a:sym typeface="Calibri"/>
              </a:rPr>
              <a:t>2021 - $20,000</a:t>
            </a:r>
            <a:endParaRPr lang="en-US" sz="1900" b="0" dirty="0">
              <a:ea typeface="Calibri"/>
              <a:cs typeface="Calibri" panose="020F0502020204030204" pitchFamily="34" charset="0"/>
            </a:endParaRP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2022 - $40,000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2023 - $25,000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r>
              <a:rPr lang="en-US" sz="1900" dirty="0">
                <a:cs typeface="Calibri" panose="020F0502020204030204" pitchFamily="34" charset="0"/>
              </a:rPr>
              <a:t>2024 - $25,000</a:t>
            </a:r>
          </a:p>
          <a:p>
            <a:pPr marL="394970" lvl="0" indent="-285750" algn="l" rtl="0">
              <a:spcBef>
                <a:spcPts val="400"/>
              </a:spcBef>
              <a:spcAft>
                <a:spcPts val="0"/>
              </a:spcAft>
              <a:buSzPct val="68000"/>
              <a:buFont typeface="Arial" panose="020B0604020202020204" pitchFamily="34" charset="0"/>
              <a:buChar char="•"/>
            </a:pPr>
            <a:endParaRPr sz="1900" dirty="0">
              <a:solidFill>
                <a:schemeClr val="accent3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en-US" sz="1900" b="0" dirty="0">
                <a:ea typeface="Calibri"/>
                <a:cs typeface="Calibri"/>
                <a:sym typeface="Calibri"/>
              </a:rPr>
              <a:t>Plus over $80,640 additional donations for renovations and gifts since 2017</a:t>
            </a:r>
            <a:endParaRPr sz="1900" b="0" dirty="0"/>
          </a:p>
          <a:p>
            <a:pPr marL="365760" lvl="0" indent="-17399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sz="1900" dirty="0">
              <a:ea typeface="Calibri"/>
              <a:cs typeface="Calibri"/>
            </a:endParaRPr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Adult, Teen, Youth &amp; Outreach Services Programming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Battle of the Books 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Summer Reading Program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Author Visits, Speakers &amp; Performers</a:t>
            </a:r>
            <a:endParaRPr sz="1900" b="0" dirty="0"/>
          </a:p>
          <a:p>
            <a:pPr marL="365760" lvl="0" indent="-255905" algn="l" rtl="0"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en-US" sz="1900" b="0" dirty="0">
                <a:ea typeface="Calibri"/>
                <a:cs typeface="Calibri"/>
                <a:sym typeface="Calibri"/>
              </a:rPr>
              <a:t>National Library Week celebration</a:t>
            </a:r>
            <a:endParaRPr sz="1900" b="0" dirty="0"/>
          </a:p>
          <a:p>
            <a:pPr marL="109220" lvl="0" indent="0" algn="l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endParaRPr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BB788-92D4-3815-D739-8C5B6B14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8644" y="4128516"/>
            <a:ext cx="2240464" cy="251688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Friends Snapshot (FY 2024-25)</a:t>
            </a:r>
            <a:endParaRPr dirty="0"/>
          </a:p>
        </p:txBody>
      </p:sp>
      <p:graphicFrame>
        <p:nvGraphicFramePr>
          <p:cNvPr id="190" name="Google Shape;190;p9"/>
          <p:cNvGraphicFramePr/>
          <p:nvPr>
            <p:extLst>
              <p:ext uri="{D42A27DB-BD31-4B8C-83A1-F6EECF244321}">
                <p14:modId xmlns:p14="http://schemas.microsoft.com/office/powerpoint/2010/main" val="178870384"/>
              </p:ext>
            </p:extLst>
          </p:nvPr>
        </p:nvGraphicFramePr>
        <p:xfrm>
          <a:off x="533398" y="1219201"/>
          <a:ext cx="7431025" cy="58170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55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Financials</a:t>
                      </a:r>
                      <a:r>
                        <a:rPr lang="en-US" sz="1800" u="none" strike="noStrike" cap="none" dirty="0"/>
                        <a:t> (as of 3/31/25)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Fundraising</a:t>
                      </a:r>
                      <a:r>
                        <a:rPr lang="en-US" sz="1800" u="none" strike="noStrike" cap="none" dirty="0"/>
                        <a:t> Overview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Income: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</a:t>
                      </a:r>
                      <a:r>
                        <a:rPr lang="en-US" sz="1800" dirty="0"/>
                        <a:t>44,118</a:t>
                      </a:r>
                      <a:endParaRPr lang="en-US" sz="1800" dirty="0">
                        <a:sym typeface="Calibri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Book Sales 70%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Donations 11%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ym typeface="Calibri"/>
                        </a:rPr>
                        <a:t>Holiday Baskets 15%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Memberships 1%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Investment Income $2,097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Other 3%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Expense: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$3,253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Gifts to Library: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$</a:t>
                      </a:r>
                      <a:r>
                        <a:rPr lang="en-US" sz="1800" dirty="0"/>
                        <a:t>25,000 – Grant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$17,840 - Sign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dirty="0">
                          <a:sym typeface="Calibri"/>
                        </a:rPr>
                        <a:t>Balance Sheet:</a:t>
                      </a:r>
                      <a:endParaRPr b="1" i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dirty="0"/>
                        <a:t>$92,854</a:t>
                      </a:r>
                      <a:endParaRPr b="1" i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Used Book Sales: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January, May &amp; September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Pre-Covid $4,000 per sale 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Post-Covid $5,500 per sale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Twice Told Tales: 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Daily sales in library lobby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Average $6,000 per quarter in sales</a:t>
                      </a:r>
                      <a:endParaRPr dirty="0"/>
                    </a:p>
                    <a:p>
                      <a:pPr marL="457200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ym typeface="Calibri"/>
                        </a:rPr>
                        <a:t>Holiday Basket Auction: 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sym typeface="Calibri"/>
                        </a:rPr>
                        <a:t>$6,420 </a:t>
                      </a:r>
                      <a:r>
                        <a:rPr lang="en-US" sz="1600" dirty="0">
                          <a:sym typeface="Calibri"/>
                        </a:rPr>
                        <a:t>in 2024</a:t>
                      </a:r>
                      <a:endParaRPr dirty="0"/>
                    </a:p>
                    <a:p>
                      <a:pPr marL="285750" marR="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dirty="0">
                        <a:sym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ym typeface="Calibri"/>
                        </a:rPr>
                        <a:t>Donations</a:t>
                      </a:r>
                      <a:endParaRPr lang="en-US" sz="1600" dirty="0">
                        <a:sym typeface="Calibri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Kroger Rewards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Patrons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ym typeface="Calibri"/>
                        </a:rPr>
                        <a:t>Tote bag sales</a:t>
                      </a:r>
                      <a:endParaRPr sz="1800" dirty="0"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9DDD0-DB28-F414-2891-C89F2381C4E6}"/>
              </a:ext>
            </a:extLst>
          </p:cNvPr>
          <p:cNvSpPr txBox="1"/>
          <p:nvPr/>
        </p:nvSpPr>
        <p:spPr>
          <a:xfrm>
            <a:off x="751114" y="250371"/>
            <a:ext cx="764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TWICE TOLD TALES</a:t>
            </a:r>
            <a:br>
              <a:rPr lang="en-US" sz="2800" dirty="0">
                <a:latin typeface="Franklin Gothic Medium" panose="020B0603020102020204" pitchFamily="34" charset="0"/>
              </a:rPr>
            </a:br>
            <a:r>
              <a:rPr lang="en-US" sz="2800" dirty="0">
                <a:latin typeface="Franklin Gothic Medium" panose="020B0603020102020204" pitchFamily="34" charset="0"/>
              </a:rPr>
              <a:t>BOOK STORE SALES | 2018-2024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E3782A-DC96-8644-7F1A-CCDD37211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577180"/>
              </p:ext>
            </p:extLst>
          </p:nvPr>
        </p:nvGraphicFramePr>
        <p:xfrm>
          <a:off x="640740" y="1092925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7DBAC1-811B-BDB6-04A3-E11AAD46B803}"/>
              </a:ext>
            </a:extLst>
          </p:cNvPr>
          <p:cNvSpPr txBox="1"/>
          <p:nvPr/>
        </p:nvSpPr>
        <p:spPr>
          <a:xfrm>
            <a:off x="751114" y="5578997"/>
            <a:ext cx="654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*Library closed for fire damage in 2024</a:t>
            </a:r>
          </a:p>
        </p:txBody>
      </p:sp>
    </p:spTree>
    <p:extLst>
      <p:ext uri="{BB962C8B-B14F-4D97-AF65-F5344CB8AC3E}">
        <p14:creationId xmlns:p14="http://schemas.microsoft.com/office/powerpoint/2010/main" val="34203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3X-YR USED book sales | 2018-2024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274A0-7072-6AF5-3575-5267DBABCDEE}"/>
              </a:ext>
            </a:extLst>
          </p:cNvPr>
          <p:cNvSpPr txBox="1"/>
          <p:nvPr/>
        </p:nvSpPr>
        <p:spPr>
          <a:xfrm>
            <a:off x="1984248" y="4892040"/>
            <a:ext cx="6359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Includes dollars raised through 3x-year gently used book sales, hosted in January, May &amp; September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2020 winter only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2021 fall only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2022 spring &amp; fall only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Missed May 2024 sale due to fire &amp; includes summer pop-up sales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9FBC69-4E46-D972-6BD4-37DC38A40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99755"/>
              </p:ext>
            </p:extLst>
          </p:nvPr>
        </p:nvGraphicFramePr>
        <p:xfrm>
          <a:off x="950976" y="1005840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289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AAE88B9-C509-9059-811F-640C84B73C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13421"/>
              </p:ext>
            </p:extLst>
          </p:nvPr>
        </p:nvGraphicFramePr>
        <p:xfrm>
          <a:off x="950976" y="1005840"/>
          <a:ext cx="7862518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4D8BE7-B619-E4C6-B5CA-4D58E4475CBE}"/>
              </a:ext>
            </a:extLst>
          </p:cNvPr>
          <p:cNvSpPr txBox="1"/>
          <p:nvPr/>
        </p:nvSpPr>
        <p:spPr>
          <a:xfrm>
            <a:off x="1057619" y="209320"/>
            <a:ext cx="76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BOOK SALES BY YEAR 2018-2024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B360A-B5BB-FA3E-7250-3877B706234B}"/>
              </a:ext>
            </a:extLst>
          </p:cNvPr>
          <p:cNvSpPr txBox="1"/>
          <p:nvPr/>
        </p:nvSpPr>
        <p:spPr>
          <a:xfrm>
            <a:off x="1366092" y="5607586"/>
            <a:ext cx="701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Includes dollars raised through 3x-year gently used book sales and Twice Told Tales bookstore</a:t>
            </a:r>
          </a:p>
        </p:txBody>
      </p:sp>
    </p:spTree>
    <p:extLst>
      <p:ext uri="{BB962C8B-B14F-4D97-AF65-F5344CB8AC3E}">
        <p14:creationId xmlns:p14="http://schemas.microsoft.com/office/powerpoint/2010/main" val="3276322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F900CBFE984983D36D2D452878CF" ma:contentTypeVersion="4" ma:contentTypeDescription="Create a new document." ma:contentTypeScope="" ma:versionID="af979ec8c792b767a2a6c04005fda616">
  <xsd:schema xmlns:xsd="http://www.w3.org/2001/XMLSchema" xmlns:xs="http://www.w3.org/2001/XMLSchema" xmlns:p="http://schemas.microsoft.com/office/2006/metadata/properties" xmlns:ns3="60ec922f-d041-488c-8e3a-49a254de01a3" targetNamespace="http://schemas.microsoft.com/office/2006/metadata/properties" ma:root="true" ma:fieldsID="e5b3cc73067f34c769f64aa5ef974696" ns3:_="">
    <xsd:import namespace="60ec922f-d041-488c-8e3a-49a254de01a3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c922f-d041-488c-8e3a-49a254de01a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3D7FB2-76BF-4211-8C93-A6AB23620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ec922f-d041-488c-8e3a-49a254de0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680C34-09E3-4F69-BF92-A7A8CF87F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6F2F91-51E0-45A2-B0C6-38AEE2963162}">
  <ds:schemaRefs>
    <ds:schemaRef ds:uri="http://purl.org/dc/dcmitype/"/>
    <ds:schemaRef ds:uri="60ec922f-d041-488c-8e3a-49a254de01a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373</TotalTime>
  <Words>792</Words>
  <Application>Microsoft Office PowerPoint</Application>
  <PresentationFormat>On-screen Show (4:3)</PresentationFormat>
  <Paragraphs>157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Lucida Sans</vt:lpstr>
      <vt:lpstr>Tunga</vt:lpstr>
      <vt:lpstr>Wingdings</vt:lpstr>
      <vt:lpstr>Angles</vt:lpstr>
      <vt:lpstr>Friends Overview</vt:lpstr>
      <vt:lpstr>       Agenda</vt:lpstr>
      <vt:lpstr>Friends Board &amp; Meetings</vt:lpstr>
      <vt:lpstr>CALENDAR OF ACTIVITIES  FY 2024-25</vt:lpstr>
      <vt:lpstr>We Support Library Programming</vt:lpstr>
      <vt:lpstr>Friends Snapshot (FY 2024-25)</vt:lpstr>
      <vt:lpstr>PowerPoint Presentation</vt:lpstr>
      <vt:lpstr>3X-YR USED book sales | 2018-2024</vt:lpstr>
      <vt:lpstr>PowerPoint Presentation</vt:lpstr>
      <vt:lpstr>2024 Holiday BASKET auction   </vt:lpstr>
      <vt:lpstr>PowerPoint Presentation</vt:lpstr>
      <vt:lpstr>Financial NOTES</vt:lpstr>
      <vt:lpstr>MEMBERSHIP</vt:lpstr>
      <vt:lpstr>FY23-24 Highlights + FY24-25 Goals</vt:lpstr>
      <vt:lpstr>Q &amp; A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Overview</dc:title>
  <dc:creator>Carla</dc:creator>
  <cp:lastModifiedBy>Colleen Vieira</cp:lastModifiedBy>
  <cp:revision>78</cp:revision>
  <cp:lastPrinted>2021-10-03T18:40:42Z</cp:lastPrinted>
  <dcterms:created xsi:type="dcterms:W3CDTF">2016-02-24T14:21:51Z</dcterms:created>
  <dcterms:modified xsi:type="dcterms:W3CDTF">2025-04-09T00:13:22Z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0x010100C6D1F900CBFE984983D36D2D452878CF</vt:lpwstr>
  </property>
  <property fmtid="{D5CDD505-2E9C-101B-9397-08002B2CF9AE}" pid="3" name="MediaServiceImageTags">
    <vt:lpwstr/>
  </property>
  <property fmtid="{D5CDD505-2E9C-101B-9397-08002B2CF9AE}" pid="4" name="Order">
    <vt:r8>139600</vt:r8>
  </property>
  <property fmtid="{D5CDD505-2E9C-101B-9397-08002B2CF9AE}" pid="5" name="_ColorTag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_ColorHex">
    <vt:lpwstr/>
  </property>
  <property fmtid="{D5CDD505-2E9C-101B-9397-08002B2CF9AE}" pid="11" name="_Emoji">
    <vt:lpwstr/>
  </property>
  <property fmtid="{D5CDD505-2E9C-101B-9397-08002B2CF9AE}" pid="12" name="ComplianceAssetId">
    <vt:lpwstr/>
  </property>
</Properties>
</file>